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59" r:id="rId6"/>
    <p:sldId id="260" r:id="rId7"/>
    <p:sldId id="265" r:id="rId8"/>
    <p:sldId id="263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C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3"/>
  </p:normalViewPr>
  <p:slideViewPr>
    <p:cSldViewPr snapToGrid="0" snapToObjects="1">
      <p:cViewPr varScale="1">
        <p:scale>
          <a:sx n="82" d="100"/>
          <a:sy n="82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gif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CFA20-4CD3-AE4A-99A8-D34DC797FBB2}" type="doc">
      <dgm:prSet loTypeId="urn:microsoft.com/office/officeart/2008/layout/CaptionedPictures" loCatId="" qsTypeId="urn:microsoft.com/office/officeart/2005/8/quickstyle/simple1" qsCatId="simple" csTypeId="urn:microsoft.com/office/officeart/2005/8/colors/accent1_2" csCatId="accent1" phldr="1"/>
      <dgm:spPr/>
    </dgm:pt>
    <dgm:pt modelId="{0B169436-7652-7446-98D6-18608AA89FB8}">
      <dgm:prSet phldrT="[Text]"/>
      <dgm:spPr/>
      <dgm:t>
        <a:bodyPr/>
        <a:lstStyle/>
        <a:p>
          <a:r>
            <a:rPr lang="en-US" dirty="0"/>
            <a:t>High context</a:t>
          </a:r>
        </a:p>
        <a:p>
          <a:endParaRPr lang="en-US" dirty="0"/>
        </a:p>
      </dgm:t>
    </dgm:pt>
    <dgm:pt modelId="{70ADCA88-6B19-6E46-B781-6019D5FB70EE}" type="parTrans" cxnId="{99D8C2F7-5FA6-A341-8C04-26397F4198B7}">
      <dgm:prSet/>
      <dgm:spPr/>
      <dgm:t>
        <a:bodyPr/>
        <a:lstStyle/>
        <a:p>
          <a:endParaRPr lang="en-US"/>
        </a:p>
      </dgm:t>
    </dgm:pt>
    <dgm:pt modelId="{F5BE9D41-32C5-0941-87B6-74D76675B377}" type="sibTrans" cxnId="{99D8C2F7-5FA6-A341-8C04-26397F4198B7}">
      <dgm:prSet/>
      <dgm:spPr/>
      <dgm:t>
        <a:bodyPr/>
        <a:lstStyle/>
        <a:p>
          <a:endParaRPr lang="en-US"/>
        </a:p>
      </dgm:t>
    </dgm:pt>
    <dgm:pt modelId="{BAFA8FFB-AE25-944C-889D-A52C09225E03}">
      <dgm:prSet phldrT="[Text]"/>
      <dgm:spPr/>
      <dgm:t>
        <a:bodyPr/>
        <a:lstStyle/>
        <a:p>
          <a:r>
            <a:rPr lang="en-US" dirty="0"/>
            <a:t>Hierarchical Society</a:t>
          </a:r>
        </a:p>
      </dgm:t>
    </dgm:pt>
    <dgm:pt modelId="{F72F5C43-6825-5640-98E9-86BD0F17AAEB}" type="parTrans" cxnId="{0A839FAF-E396-4C49-ACEE-CA30691829D0}">
      <dgm:prSet/>
      <dgm:spPr/>
      <dgm:t>
        <a:bodyPr/>
        <a:lstStyle/>
        <a:p>
          <a:endParaRPr lang="en-US"/>
        </a:p>
      </dgm:t>
    </dgm:pt>
    <dgm:pt modelId="{DDF36D09-8D41-114D-AF3D-CB8C006C0FB3}" type="sibTrans" cxnId="{0A839FAF-E396-4C49-ACEE-CA30691829D0}">
      <dgm:prSet/>
      <dgm:spPr/>
      <dgm:t>
        <a:bodyPr/>
        <a:lstStyle/>
        <a:p>
          <a:endParaRPr lang="en-US"/>
        </a:p>
      </dgm:t>
    </dgm:pt>
    <dgm:pt modelId="{F4281A71-94DD-404A-8B42-6B43FEC485C3}">
      <dgm:prSet phldrT="[Text]"/>
      <dgm:spPr/>
      <dgm:t>
        <a:bodyPr/>
        <a:lstStyle/>
        <a:p>
          <a:r>
            <a:rPr lang="en-US" dirty="0"/>
            <a:t>Strict adherence to cultural norms</a:t>
          </a:r>
        </a:p>
      </dgm:t>
    </dgm:pt>
    <dgm:pt modelId="{D6029F72-88AB-CC42-97FC-924DB0D3C561}" type="parTrans" cxnId="{A70E15B5-806A-5141-B272-0146245A8C64}">
      <dgm:prSet/>
      <dgm:spPr/>
      <dgm:t>
        <a:bodyPr/>
        <a:lstStyle/>
        <a:p>
          <a:endParaRPr lang="en-US"/>
        </a:p>
      </dgm:t>
    </dgm:pt>
    <dgm:pt modelId="{5A805B9D-CA8C-274A-9AC8-DF1CE1ED338B}" type="sibTrans" cxnId="{A70E15B5-806A-5141-B272-0146245A8C64}">
      <dgm:prSet/>
      <dgm:spPr/>
      <dgm:t>
        <a:bodyPr/>
        <a:lstStyle/>
        <a:p>
          <a:endParaRPr lang="en-US"/>
        </a:p>
      </dgm:t>
    </dgm:pt>
    <dgm:pt modelId="{E16907D4-F8F6-EE41-B768-D4EFC7B92E19}">
      <dgm:prSet/>
      <dgm:spPr/>
      <dgm:t>
        <a:bodyPr/>
        <a:lstStyle/>
        <a:p>
          <a:r>
            <a:rPr lang="en-US" dirty="0"/>
            <a:t>Collectivistic</a:t>
          </a:r>
        </a:p>
      </dgm:t>
    </dgm:pt>
    <dgm:pt modelId="{98A7D7B7-9210-F647-85EA-3D89CC96FFAA}" type="parTrans" cxnId="{64907B09-30BF-BD43-9252-114CC2E211CB}">
      <dgm:prSet/>
      <dgm:spPr/>
      <dgm:t>
        <a:bodyPr/>
        <a:lstStyle/>
        <a:p>
          <a:endParaRPr lang="en-US"/>
        </a:p>
      </dgm:t>
    </dgm:pt>
    <dgm:pt modelId="{1A84FA62-87CC-A440-A349-84E4CB7072BA}" type="sibTrans" cxnId="{64907B09-30BF-BD43-9252-114CC2E211CB}">
      <dgm:prSet/>
      <dgm:spPr/>
      <dgm:t>
        <a:bodyPr/>
        <a:lstStyle/>
        <a:p>
          <a:endParaRPr lang="en-US"/>
        </a:p>
      </dgm:t>
    </dgm:pt>
    <dgm:pt modelId="{21EFEE55-4D62-B04D-8D36-DAF16BDCDF23}" type="pres">
      <dgm:prSet presAssocID="{59ECFA20-4CD3-AE4A-99A8-D34DC797FBB2}" presName="Name0" presStyleCnt="0">
        <dgm:presLayoutVars>
          <dgm:chMax/>
          <dgm:chPref/>
          <dgm:dir/>
        </dgm:presLayoutVars>
      </dgm:prSet>
      <dgm:spPr/>
    </dgm:pt>
    <dgm:pt modelId="{A17EC572-EDCA-6541-B6F6-B6E86F5365D2}" type="pres">
      <dgm:prSet presAssocID="{0B169436-7652-7446-98D6-18608AA89FB8}" presName="composite" presStyleCnt="0">
        <dgm:presLayoutVars>
          <dgm:chMax val="1"/>
          <dgm:chPref val="1"/>
        </dgm:presLayoutVars>
      </dgm:prSet>
      <dgm:spPr/>
    </dgm:pt>
    <dgm:pt modelId="{047A6E8B-3DB2-9D49-92FE-261AD633DF73}" type="pres">
      <dgm:prSet presAssocID="{0B169436-7652-7446-98D6-18608AA89FB8}" presName="Accent" presStyleLbl="trAlignAcc1" presStyleIdx="0" presStyleCnt="4">
        <dgm:presLayoutVars>
          <dgm:chMax val="0"/>
          <dgm:chPref val="0"/>
        </dgm:presLayoutVars>
      </dgm:prSet>
      <dgm:spPr/>
    </dgm:pt>
    <dgm:pt modelId="{B3883C27-A473-AA4B-9447-7CD703B38BE2}" type="pres">
      <dgm:prSet presAssocID="{0B169436-7652-7446-98D6-18608AA89FB8}" presName="Image" presStyleLbl="alignImgPlace1" presStyleIdx="0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652A52C-0742-AF4F-96C8-EFBA3AB6AAB1}" type="pres">
      <dgm:prSet presAssocID="{0B169436-7652-7446-98D6-18608AA89FB8}" presName="ChildComposite" presStyleCnt="0"/>
      <dgm:spPr/>
    </dgm:pt>
    <dgm:pt modelId="{5216F84F-2E04-AD4B-B7A0-1301BC220BB5}" type="pres">
      <dgm:prSet presAssocID="{0B169436-7652-7446-98D6-18608AA89FB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C4A8B70-EF4C-7945-90D0-9C114812AA1C}" type="pres">
      <dgm:prSet presAssocID="{0B169436-7652-7446-98D6-18608AA89FB8}" presName="Parent" presStyleLbl="revTx" presStyleIdx="0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A6CBD-C365-A248-8801-BA32F3D05936}" type="pres">
      <dgm:prSet presAssocID="{F5BE9D41-32C5-0941-87B6-74D76675B377}" presName="sibTrans" presStyleCnt="0"/>
      <dgm:spPr/>
    </dgm:pt>
    <dgm:pt modelId="{217A831A-5445-B94D-80B6-AAE7CE4BFB8E}" type="pres">
      <dgm:prSet presAssocID="{E16907D4-F8F6-EE41-B768-D4EFC7B92E19}" presName="composite" presStyleCnt="0">
        <dgm:presLayoutVars>
          <dgm:chMax val="1"/>
          <dgm:chPref val="1"/>
        </dgm:presLayoutVars>
      </dgm:prSet>
      <dgm:spPr/>
    </dgm:pt>
    <dgm:pt modelId="{14036165-7579-6A41-91C7-A1D869EB3484}" type="pres">
      <dgm:prSet presAssocID="{E16907D4-F8F6-EE41-B768-D4EFC7B92E19}" presName="Accent" presStyleLbl="trAlignAcc1" presStyleIdx="1" presStyleCnt="4">
        <dgm:presLayoutVars>
          <dgm:chMax val="0"/>
          <dgm:chPref val="0"/>
        </dgm:presLayoutVars>
      </dgm:prSet>
      <dgm:spPr/>
    </dgm:pt>
    <dgm:pt modelId="{E7649190-3B9B-6B47-91AE-87FC270FFFFA}" type="pres">
      <dgm:prSet presAssocID="{E16907D4-F8F6-EE41-B768-D4EFC7B92E19}" presName="Image" presStyleLbl="alignImgPlace1" presStyleIdx="1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7702E307-5569-714A-8D01-4358E24B8763}" type="pres">
      <dgm:prSet presAssocID="{E16907D4-F8F6-EE41-B768-D4EFC7B92E19}" presName="ChildComposite" presStyleCnt="0"/>
      <dgm:spPr/>
    </dgm:pt>
    <dgm:pt modelId="{E18C02FD-9FC6-1742-B5E5-8EB7866A3CFA}" type="pres">
      <dgm:prSet presAssocID="{E16907D4-F8F6-EE41-B768-D4EFC7B92E1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445D1DB-99A2-F544-B0DD-742F55DAAA36}" type="pres">
      <dgm:prSet presAssocID="{E16907D4-F8F6-EE41-B768-D4EFC7B92E19}" presName="Parent" presStyleLbl="revTx" presStyleIdx="1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DF258-8CF0-5A4B-9F5F-740BEC5C0143}" type="pres">
      <dgm:prSet presAssocID="{1A84FA62-87CC-A440-A349-84E4CB7072BA}" presName="sibTrans" presStyleCnt="0"/>
      <dgm:spPr/>
    </dgm:pt>
    <dgm:pt modelId="{324A9BD9-00E5-194A-B35D-5D529C06D3A4}" type="pres">
      <dgm:prSet presAssocID="{BAFA8FFB-AE25-944C-889D-A52C09225E03}" presName="composite" presStyleCnt="0">
        <dgm:presLayoutVars>
          <dgm:chMax val="1"/>
          <dgm:chPref val="1"/>
        </dgm:presLayoutVars>
      </dgm:prSet>
      <dgm:spPr/>
    </dgm:pt>
    <dgm:pt modelId="{F093F31B-B796-C94D-BC31-E8F45E49CE9C}" type="pres">
      <dgm:prSet presAssocID="{BAFA8FFB-AE25-944C-889D-A52C09225E03}" presName="Accent" presStyleLbl="trAlignAcc1" presStyleIdx="2" presStyleCnt="4">
        <dgm:presLayoutVars>
          <dgm:chMax val="0"/>
          <dgm:chPref val="0"/>
        </dgm:presLayoutVars>
      </dgm:prSet>
      <dgm:spPr/>
    </dgm:pt>
    <dgm:pt modelId="{5CC56B15-DA6D-D64F-B970-1531207FC780}" type="pres">
      <dgm:prSet presAssocID="{BAFA8FFB-AE25-944C-889D-A52C09225E03}" presName="Image" presStyleLbl="alignImgPlace1" presStyleIdx="2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/>
          <a:srcRect/>
          <a:stretch>
            <a:fillRect l="-14000" r="-14000"/>
          </a:stretch>
        </a:blipFill>
      </dgm:spPr>
    </dgm:pt>
    <dgm:pt modelId="{6085C40F-EE48-5147-82BC-797AEB96B3ED}" type="pres">
      <dgm:prSet presAssocID="{BAFA8FFB-AE25-944C-889D-A52C09225E03}" presName="ChildComposite" presStyleCnt="0"/>
      <dgm:spPr/>
    </dgm:pt>
    <dgm:pt modelId="{5287B34D-DC67-D044-A449-B5494426795D}" type="pres">
      <dgm:prSet presAssocID="{BAFA8FFB-AE25-944C-889D-A52C09225E0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C00ABA-0973-5B4C-9BF5-EF6A36F8A049}" type="pres">
      <dgm:prSet presAssocID="{BAFA8FFB-AE25-944C-889D-A52C09225E03}" presName="Parent" presStyleLbl="revTx" presStyleIdx="2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65E01-FD8E-0E4A-929C-2484DE262489}" type="pres">
      <dgm:prSet presAssocID="{DDF36D09-8D41-114D-AF3D-CB8C006C0FB3}" presName="sibTrans" presStyleCnt="0"/>
      <dgm:spPr/>
    </dgm:pt>
    <dgm:pt modelId="{7B6B34B4-0F88-9C4F-ACEE-B72B1486024B}" type="pres">
      <dgm:prSet presAssocID="{F4281A71-94DD-404A-8B42-6B43FEC485C3}" presName="composite" presStyleCnt="0">
        <dgm:presLayoutVars>
          <dgm:chMax val="1"/>
          <dgm:chPref val="1"/>
        </dgm:presLayoutVars>
      </dgm:prSet>
      <dgm:spPr/>
    </dgm:pt>
    <dgm:pt modelId="{EAB8C392-AB43-A84F-BD5A-AA95806DFC2B}" type="pres">
      <dgm:prSet presAssocID="{F4281A71-94DD-404A-8B42-6B43FEC485C3}" presName="Accent" presStyleLbl="trAlignAcc1" presStyleIdx="3" presStyleCnt="4">
        <dgm:presLayoutVars>
          <dgm:chMax val="0"/>
          <dgm:chPref val="0"/>
        </dgm:presLayoutVars>
      </dgm:prSet>
      <dgm:spPr/>
    </dgm:pt>
    <dgm:pt modelId="{D9A25F2F-AA6F-BC4C-AC8B-DF8070A831B2}" type="pres">
      <dgm:prSet presAssocID="{F4281A71-94DD-404A-8B42-6B43FEC485C3}" presName="Image" presStyleLbl="alignImgPlace1" presStyleIdx="3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/>
          <a:srcRect/>
          <a:stretch>
            <a:fillRect l="-11000" r="-11000"/>
          </a:stretch>
        </a:blipFill>
      </dgm:spPr>
    </dgm:pt>
    <dgm:pt modelId="{45F82610-5A3E-1A4B-9A65-8CC315325240}" type="pres">
      <dgm:prSet presAssocID="{F4281A71-94DD-404A-8B42-6B43FEC485C3}" presName="ChildComposite" presStyleCnt="0"/>
      <dgm:spPr/>
    </dgm:pt>
    <dgm:pt modelId="{7FB8DA70-7F37-E241-80ED-08EA0BDF0B02}" type="pres">
      <dgm:prSet presAssocID="{F4281A71-94DD-404A-8B42-6B43FEC485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5815F81-43A3-2E4B-8D3C-B633CA074332}" type="pres">
      <dgm:prSet presAssocID="{F4281A71-94DD-404A-8B42-6B43FEC485C3}" presName="Parent" presStyleLbl="revTx" presStyleIdx="3" presStyleCnt="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D8C2F7-5FA6-A341-8C04-26397F4198B7}" srcId="{59ECFA20-4CD3-AE4A-99A8-D34DC797FBB2}" destId="{0B169436-7652-7446-98D6-18608AA89FB8}" srcOrd="0" destOrd="0" parTransId="{70ADCA88-6B19-6E46-B781-6019D5FB70EE}" sibTransId="{F5BE9D41-32C5-0941-87B6-74D76675B377}"/>
    <dgm:cxn modelId="{A70E15B5-806A-5141-B272-0146245A8C64}" srcId="{59ECFA20-4CD3-AE4A-99A8-D34DC797FBB2}" destId="{F4281A71-94DD-404A-8B42-6B43FEC485C3}" srcOrd="3" destOrd="0" parTransId="{D6029F72-88AB-CC42-97FC-924DB0D3C561}" sibTransId="{5A805B9D-CA8C-274A-9AC8-DF1CE1ED338B}"/>
    <dgm:cxn modelId="{64907B09-30BF-BD43-9252-114CC2E211CB}" srcId="{59ECFA20-4CD3-AE4A-99A8-D34DC797FBB2}" destId="{E16907D4-F8F6-EE41-B768-D4EFC7B92E19}" srcOrd="1" destOrd="0" parTransId="{98A7D7B7-9210-F647-85EA-3D89CC96FFAA}" sibTransId="{1A84FA62-87CC-A440-A349-84E4CB7072BA}"/>
    <dgm:cxn modelId="{0A839FAF-E396-4C49-ACEE-CA30691829D0}" srcId="{59ECFA20-4CD3-AE4A-99A8-D34DC797FBB2}" destId="{BAFA8FFB-AE25-944C-889D-A52C09225E03}" srcOrd="2" destOrd="0" parTransId="{F72F5C43-6825-5640-98E9-86BD0F17AAEB}" sibTransId="{DDF36D09-8D41-114D-AF3D-CB8C006C0FB3}"/>
    <dgm:cxn modelId="{6298B29E-E757-E242-A86F-61988E67BBA0}" type="presOf" srcId="{0B169436-7652-7446-98D6-18608AA89FB8}" destId="{0C4A8B70-EF4C-7945-90D0-9C114812AA1C}" srcOrd="0" destOrd="0" presId="urn:microsoft.com/office/officeart/2008/layout/CaptionedPictures"/>
    <dgm:cxn modelId="{0F4449E4-A5E6-5940-8615-69D93AD4831B}" type="presOf" srcId="{F4281A71-94DD-404A-8B42-6B43FEC485C3}" destId="{65815F81-43A3-2E4B-8D3C-B633CA074332}" srcOrd="0" destOrd="0" presId="urn:microsoft.com/office/officeart/2008/layout/CaptionedPictures"/>
    <dgm:cxn modelId="{0F9BEF0F-8CB5-1140-AADC-35D748B80F62}" type="presOf" srcId="{BAFA8FFB-AE25-944C-889D-A52C09225E03}" destId="{66C00ABA-0973-5B4C-9BF5-EF6A36F8A049}" srcOrd="0" destOrd="0" presId="urn:microsoft.com/office/officeart/2008/layout/CaptionedPictures"/>
    <dgm:cxn modelId="{395A47AF-A6CA-784F-87C6-1EC2E5D7307D}" type="presOf" srcId="{59ECFA20-4CD3-AE4A-99A8-D34DC797FBB2}" destId="{21EFEE55-4D62-B04D-8D36-DAF16BDCDF23}" srcOrd="0" destOrd="0" presId="urn:microsoft.com/office/officeart/2008/layout/CaptionedPictures"/>
    <dgm:cxn modelId="{634B4974-AF3B-0848-A759-E36EE5AA8F34}" type="presOf" srcId="{E16907D4-F8F6-EE41-B768-D4EFC7B92E19}" destId="{3445D1DB-99A2-F544-B0DD-742F55DAAA36}" srcOrd="0" destOrd="0" presId="urn:microsoft.com/office/officeart/2008/layout/CaptionedPictures"/>
    <dgm:cxn modelId="{8490D02D-58CF-3045-B631-6C9736F5EE91}" type="presParOf" srcId="{21EFEE55-4D62-B04D-8D36-DAF16BDCDF23}" destId="{A17EC572-EDCA-6541-B6F6-B6E86F5365D2}" srcOrd="0" destOrd="0" presId="urn:microsoft.com/office/officeart/2008/layout/CaptionedPictures"/>
    <dgm:cxn modelId="{743325D7-9B14-3842-A28D-DE0FAF4B519E}" type="presParOf" srcId="{A17EC572-EDCA-6541-B6F6-B6E86F5365D2}" destId="{047A6E8B-3DB2-9D49-92FE-261AD633DF73}" srcOrd="0" destOrd="0" presId="urn:microsoft.com/office/officeart/2008/layout/CaptionedPictures"/>
    <dgm:cxn modelId="{2C76C8EA-367C-2645-B514-89DF196CABC6}" type="presParOf" srcId="{A17EC572-EDCA-6541-B6F6-B6E86F5365D2}" destId="{B3883C27-A473-AA4B-9447-7CD703B38BE2}" srcOrd="1" destOrd="0" presId="urn:microsoft.com/office/officeart/2008/layout/CaptionedPictures"/>
    <dgm:cxn modelId="{9889DB27-80D3-C043-BF9B-4B24798E95E8}" type="presParOf" srcId="{A17EC572-EDCA-6541-B6F6-B6E86F5365D2}" destId="{F652A52C-0742-AF4F-96C8-EFBA3AB6AAB1}" srcOrd="2" destOrd="0" presId="urn:microsoft.com/office/officeart/2008/layout/CaptionedPictures"/>
    <dgm:cxn modelId="{E149E6C9-5233-8445-AE68-CB90D322DF0A}" type="presParOf" srcId="{F652A52C-0742-AF4F-96C8-EFBA3AB6AAB1}" destId="{5216F84F-2E04-AD4B-B7A0-1301BC220BB5}" srcOrd="0" destOrd="0" presId="urn:microsoft.com/office/officeart/2008/layout/CaptionedPictures"/>
    <dgm:cxn modelId="{97FB274E-A4FD-8345-86BF-672C2C4C6F8B}" type="presParOf" srcId="{F652A52C-0742-AF4F-96C8-EFBA3AB6AAB1}" destId="{0C4A8B70-EF4C-7945-90D0-9C114812AA1C}" srcOrd="1" destOrd="0" presId="urn:microsoft.com/office/officeart/2008/layout/CaptionedPictures"/>
    <dgm:cxn modelId="{C83B8F3E-AD29-0D4E-9F64-C2D92AD2058F}" type="presParOf" srcId="{21EFEE55-4D62-B04D-8D36-DAF16BDCDF23}" destId="{8E8A6CBD-C365-A248-8801-BA32F3D05936}" srcOrd="1" destOrd="0" presId="urn:microsoft.com/office/officeart/2008/layout/CaptionedPictures"/>
    <dgm:cxn modelId="{698781B8-41E7-5344-97ED-EDCC4166D265}" type="presParOf" srcId="{21EFEE55-4D62-B04D-8D36-DAF16BDCDF23}" destId="{217A831A-5445-B94D-80B6-AAE7CE4BFB8E}" srcOrd="2" destOrd="0" presId="urn:microsoft.com/office/officeart/2008/layout/CaptionedPictures"/>
    <dgm:cxn modelId="{2868572B-D442-0149-BA36-A53B16A9919E}" type="presParOf" srcId="{217A831A-5445-B94D-80B6-AAE7CE4BFB8E}" destId="{14036165-7579-6A41-91C7-A1D869EB3484}" srcOrd="0" destOrd="0" presId="urn:microsoft.com/office/officeart/2008/layout/CaptionedPictures"/>
    <dgm:cxn modelId="{6B77F3C9-50DD-6742-9E1E-57FB4121AD1A}" type="presParOf" srcId="{217A831A-5445-B94D-80B6-AAE7CE4BFB8E}" destId="{E7649190-3B9B-6B47-91AE-87FC270FFFFA}" srcOrd="1" destOrd="0" presId="urn:microsoft.com/office/officeart/2008/layout/CaptionedPictures"/>
    <dgm:cxn modelId="{7C8DCAC7-70C2-304A-BB81-DC0A91693FCE}" type="presParOf" srcId="{217A831A-5445-B94D-80B6-AAE7CE4BFB8E}" destId="{7702E307-5569-714A-8D01-4358E24B8763}" srcOrd="2" destOrd="0" presId="urn:microsoft.com/office/officeart/2008/layout/CaptionedPictures"/>
    <dgm:cxn modelId="{208C4990-7588-204E-BB85-8ABAA31BF712}" type="presParOf" srcId="{7702E307-5569-714A-8D01-4358E24B8763}" destId="{E18C02FD-9FC6-1742-B5E5-8EB7866A3CFA}" srcOrd="0" destOrd="0" presId="urn:microsoft.com/office/officeart/2008/layout/CaptionedPictures"/>
    <dgm:cxn modelId="{C6EF7DFE-A32B-4247-919F-C60D2CF12042}" type="presParOf" srcId="{7702E307-5569-714A-8D01-4358E24B8763}" destId="{3445D1DB-99A2-F544-B0DD-742F55DAAA36}" srcOrd="1" destOrd="0" presId="urn:microsoft.com/office/officeart/2008/layout/CaptionedPictures"/>
    <dgm:cxn modelId="{C2F8F2FA-0605-F44E-A09E-963471958D91}" type="presParOf" srcId="{21EFEE55-4D62-B04D-8D36-DAF16BDCDF23}" destId="{207DF258-8CF0-5A4B-9F5F-740BEC5C0143}" srcOrd="3" destOrd="0" presId="urn:microsoft.com/office/officeart/2008/layout/CaptionedPictures"/>
    <dgm:cxn modelId="{F71E4F5C-A808-6341-9D29-1BEFFBB9DF64}" type="presParOf" srcId="{21EFEE55-4D62-B04D-8D36-DAF16BDCDF23}" destId="{324A9BD9-00E5-194A-B35D-5D529C06D3A4}" srcOrd="4" destOrd="0" presId="urn:microsoft.com/office/officeart/2008/layout/CaptionedPictures"/>
    <dgm:cxn modelId="{DB525816-272E-6449-A31F-75158D9E6769}" type="presParOf" srcId="{324A9BD9-00E5-194A-B35D-5D529C06D3A4}" destId="{F093F31B-B796-C94D-BC31-E8F45E49CE9C}" srcOrd="0" destOrd="0" presId="urn:microsoft.com/office/officeart/2008/layout/CaptionedPictures"/>
    <dgm:cxn modelId="{4EFB3D00-A676-8B41-B808-19F2BD6C6AD9}" type="presParOf" srcId="{324A9BD9-00E5-194A-B35D-5D529C06D3A4}" destId="{5CC56B15-DA6D-D64F-B970-1531207FC780}" srcOrd="1" destOrd="0" presId="urn:microsoft.com/office/officeart/2008/layout/CaptionedPictures"/>
    <dgm:cxn modelId="{909DCA08-4D62-C645-932F-233EE024078B}" type="presParOf" srcId="{324A9BD9-00E5-194A-B35D-5D529C06D3A4}" destId="{6085C40F-EE48-5147-82BC-797AEB96B3ED}" srcOrd="2" destOrd="0" presId="urn:microsoft.com/office/officeart/2008/layout/CaptionedPictures"/>
    <dgm:cxn modelId="{E436E28C-6BFF-D54C-AAE6-042E0E9BD6A7}" type="presParOf" srcId="{6085C40F-EE48-5147-82BC-797AEB96B3ED}" destId="{5287B34D-DC67-D044-A449-B5494426795D}" srcOrd="0" destOrd="0" presId="urn:microsoft.com/office/officeart/2008/layout/CaptionedPictures"/>
    <dgm:cxn modelId="{064235F7-39CE-764E-AA52-BF0FDC61E40E}" type="presParOf" srcId="{6085C40F-EE48-5147-82BC-797AEB96B3ED}" destId="{66C00ABA-0973-5B4C-9BF5-EF6A36F8A049}" srcOrd="1" destOrd="0" presId="urn:microsoft.com/office/officeart/2008/layout/CaptionedPictures"/>
    <dgm:cxn modelId="{122D1ECF-D2E1-9B48-8338-64BCBFD970DC}" type="presParOf" srcId="{21EFEE55-4D62-B04D-8D36-DAF16BDCDF23}" destId="{70D65E01-FD8E-0E4A-929C-2484DE262489}" srcOrd="5" destOrd="0" presId="urn:microsoft.com/office/officeart/2008/layout/CaptionedPictures"/>
    <dgm:cxn modelId="{2642A1EC-1D5D-AD42-9A56-E57476E3225A}" type="presParOf" srcId="{21EFEE55-4D62-B04D-8D36-DAF16BDCDF23}" destId="{7B6B34B4-0F88-9C4F-ACEE-B72B1486024B}" srcOrd="6" destOrd="0" presId="urn:microsoft.com/office/officeart/2008/layout/CaptionedPictures"/>
    <dgm:cxn modelId="{92C8EABB-D1D9-F64A-8847-83EAD79DB108}" type="presParOf" srcId="{7B6B34B4-0F88-9C4F-ACEE-B72B1486024B}" destId="{EAB8C392-AB43-A84F-BD5A-AA95806DFC2B}" srcOrd="0" destOrd="0" presId="urn:microsoft.com/office/officeart/2008/layout/CaptionedPictures"/>
    <dgm:cxn modelId="{58A7373C-EA2F-7A48-A8E1-33A4A21AE975}" type="presParOf" srcId="{7B6B34B4-0F88-9C4F-ACEE-B72B1486024B}" destId="{D9A25F2F-AA6F-BC4C-AC8B-DF8070A831B2}" srcOrd="1" destOrd="0" presId="urn:microsoft.com/office/officeart/2008/layout/CaptionedPictures"/>
    <dgm:cxn modelId="{2E0DD6D3-474A-3741-A8AB-F6A3F84E7281}" type="presParOf" srcId="{7B6B34B4-0F88-9C4F-ACEE-B72B1486024B}" destId="{45F82610-5A3E-1A4B-9A65-8CC315325240}" srcOrd="2" destOrd="0" presId="urn:microsoft.com/office/officeart/2008/layout/CaptionedPictures"/>
    <dgm:cxn modelId="{7F599AEF-D672-3043-8C8C-6A2950A6E549}" type="presParOf" srcId="{45F82610-5A3E-1A4B-9A65-8CC315325240}" destId="{7FB8DA70-7F37-E241-80ED-08EA0BDF0B02}" srcOrd="0" destOrd="0" presId="urn:microsoft.com/office/officeart/2008/layout/CaptionedPictures"/>
    <dgm:cxn modelId="{B4EFF6F9-3BE4-C644-A75B-DA485BD8550F}" type="presParOf" srcId="{45F82610-5A3E-1A4B-9A65-8CC315325240}" destId="{65815F81-43A3-2E4B-8D3C-B633CA07433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A6E8B-3DB2-9D49-92FE-261AD633DF73}">
      <dsp:nvSpPr>
        <dsp:cNvPr id="0" name=""/>
        <dsp:cNvSpPr/>
      </dsp:nvSpPr>
      <dsp:spPr>
        <a:xfrm>
          <a:off x="4842" y="1057258"/>
          <a:ext cx="2203694" cy="25925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83C27-A473-AA4B-9447-7CD703B38BE2}">
      <dsp:nvSpPr>
        <dsp:cNvPr id="0" name=""/>
        <dsp:cNvSpPr/>
      </dsp:nvSpPr>
      <dsp:spPr>
        <a:xfrm>
          <a:off x="115027" y="1160961"/>
          <a:ext cx="1983324" cy="16851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A8B70-EF4C-7945-90D0-9C114812AA1C}">
      <dsp:nvSpPr>
        <dsp:cNvPr id="0" name=""/>
        <dsp:cNvSpPr/>
      </dsp:nvSpPr>
      <dsp:spPr>
        <a:xfrm>
          <a:off x="115027" y="2846139"/>
          <a:ext cx="1983324" cy="699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High context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15027" y="2846139"/>
        <a:ext cx="1983324" cy="699996"/>
      </dsp:txXfrm>
    </dsp:sp>
    <dsp:sp modelId="{14036165-7579-6A41-91C7-A1D869EB3484}">
      <dsp:nvSpPr>
        <dsp:cNvPr id="0" name=""/>
        <dsp:cNvSpPr/>
      </dsp:nvSpPr>
      <dsp:spPr>
        <a:xfrm>
          <a:off x="2790777" y="1057258"/>
          <a:ext cx="2203694" cy="25925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49190-3B9B-6B47-91AE-87FC270FFFFA}">
      <dsp:nvSpPr>
        <dsp:cNvPr id="0" name=""/>
        <dsp:cNvSpPr/>
      </dsp:nvSpPr>
      <dsp:spPr>
        <a:xfrm>
          <a:off x="2900962" y="1160961"/>
          <a:ext cx="1983324" cy="168517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5D1DB-99A2-F544-B0DD-742F55DAAA36}">
      <dsp:nvSpPr>
        <dsp:cNvPr id="0" name=""/>
        <dsp:cNvSpPr/>
      </dsp:nvSpPr>
      <dsp:spPr>
        <a:xfrm>
          <a:off x="2900962" y="2846139"/>
          <a:ext cx="1983324" cy="699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Collectivistic</a:t>
          </a:r>
        </a:p>
      </dsp:txBody>
      <dsp:txXfrm>
        <a:off x="2900962" y="2846139"/>
        <a:ext cx="1983324" cy="699996"/>
      </dsp:txXfrm>
    </dsp:sp>
    <dsp:sp modelId="{F093F31B-B796-C94D-BC31-E8F45E49CE9C}">
      <dsp:nvSpPr>
        <dsp:cNvPr id="0" name=""/>
        <dsp:cNvSpPr/>
      </dsp:nvSpPr>
      <dsp:spPr>
        <a:xfrm>
          <a:off x="5576713" y="1057258"/>
          <a:ext cx="2203694" cy="25925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56B15-DA6D-D64F-B970-1531207FC780}">
      <dsp:nvSpPr>
        <dsp:cNvPr id="0" name=""/>
        <dsp:cNvSpPr/>
      </dsp:nvSpPr>
      <dsp:spPr>
        <a:xfrm>
          <a:off x="5686897" y="1160961"/>
          <a:ext cx="1983324" cy="168517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00ABA-0973-5B4C-9BF5-EF6A36F8A049}">
      <dsp:nvSpPr>
        <dsp:cNvPr id="0" name=""/>
        <dsp:cNvSpPr/>
      </dsp:nvSpPr>
      <dsp:spPr>
        <a:xfrm>
          <a:off x="5686897" y="2846139"/>
          <a:ext cx="1983324" cy="699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Hierarchical Society</a:t>
          </a:r>
        </a:p>
      </dsp:txBody>
      <dsp:txXfrm>
        <a:off x="5686897" y="2846139"/>
        <a:ext cx="1983324" cy="699996"/>
      </dsp:txXfrm>
    </dsp:sp>
    <dsp:sp modelId="{EAB8C392-AB43-A84F-BD5A-AA95806DFC2B}">
      <dsp:nvSpPr>
        <dsp:cNvPr id="0" name=""/>
        <dsp:cNvSpPr/>
      </dsp:nvSpPr>
      <dsp:spPr>
        <a:xfrm>
          <a:off x="8362648" y="1057258"/>
          <a:ext cx="2203694" cy="25925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25F2F-AA6F-BC4C-AC8B-DF8070A831B2}">
      <dsp:nvSpPr>
        <dsp:cNvPr id="0" name=""/>
        <dsp:cNvSpPr/>
      </dsp:nvSpPr>
      <dsp:spPr>
        <a:xfrm>
          <a:off x="8472832" y="1160961"/>
          <a:ext cx="1983324" cy="1685177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15F81-43A3-2E4B-8D3C-B633CA074332}">
      <dsp:nvSpPr>
        <dsp:cNvPr id="0" name=""/>
        <dsp:cNvSpPr/>
      </dsp:nvSpPr>
      <dsp:spPr>
        <a:xfrm>
          <a:off x="8472832" y="2846139"/>
          <a:ext cx="1983324" cy="699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Strict adherence to cultural norms</a:t>
          </a:r>
        </a:p>
      </dsp:txBody>
      <dsp:txXfrm>
        <a:off x="8472832" y="2846139"/>
        <a:ext cx="1983324" cy="699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A6FB9-0CB2-124B-878A-3521FCF7005E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AB4AA-6B8A-4C4F-A946-A99FDFB48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2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High context</a:t>
            </a:r>
          </a:p>
          <a:p>
            <a:pPr lvl="1"/>
            <a:r>
              <a:rPr lang="en-US" sz="1800" dirty="0"/>
              <a:t>‘Read the air’</a:t>
            </a:r>
          </a:p>
          <a:p>
            <a:pPr lvl="1"/>
            <a:r>
              <a:rPr lang="en-US" sz="1800" dirty="0"/>
              <a:t>Value close and stable relationships (takes time)</a:t>
            </a:r>
          </a:p>
          <a:p>
            <a:r>
              <a:rPr lang="en-US" sz="2000" dirty="0"/>
              <a:t>Collectivistic (as experienced by Western cultures)</a:t>
            </a:r>
          </a:p>
          <a:p>
            <a:pPr lvl="1"/>
            <a:r>
              <a:rPr lang="en-US" sz="1800" dirty="0"/>
              <a:t>Saving ‘face’</a:t>
            </a:r>
          </a:p>
          <a:p>
            <a:pPr lvl="1"/>
            <a:r>
              <a:rPr lang="en-US" sz="1800" dirty="0"/>
              <a:t>Harmony of the group</a:t>
            </a:r>
          </a:p>
          <a:p>
            <a:r>
              <a:rPr lang="en-US" sz="2000" dirty="0"/>
              <a:t>Borderline Hierarchical society</a:t>
            </a:r>
          </a:p>
          <a:p>
            <a:pPr lvl="1"/>
            <a:r>
              <a:rPr lang="en-US" sz="1800" dirty="0"/>
              <a:t>Great respect for elders</a:t>
            </a:r>
          </a:p>
          <a:p>
            <a:pPr lvl="1"/>
            <a:r>
              <a:rPr lang="en-US" sz="1800" dirty="0"/>
              <a:t>Great respect for people in higher positions</a:t>
            </a:r>
          </a:p>
          <a:p>
            <a:r>
              <a:rPr lang="en-US" sz="2000" dirty="0"/>
              <a:t>Strict adherence to cultural norms, standards, expectations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AB4AA-6B8A-4C4F-A946-A99FDFB487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4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notesfromthetarmac.files.wordpress.com/2011/10/cultural_iceberg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B51BA9-FA8E-284A-86B5-E041CC579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752" y="2365175"/>
            <a:ext cx="8672295" cy="1316890"/>
          </a:xfrm>
        </p:spPr>
        <p:txBody>
          <a:bodyPr>
            <a:noAutofit/>
          </a:bodyPr>
          <a:lstStyle/>
          <a:p>
            <a:r>
              <a:rPr lang="en-US" sz="4800" dirty="0"/>
              <a:t>Japanese Etiquette:</a:t>
            </a:r>
            <a:br>
              <a:rPr lang="en-US" sz="4800" dirty="0"/>
            </a:br>
            <a:r>
              <a:rPr lang="en-US" sz="3200" i="1" dirty="0"/>
              <a:t>A Basic Introduction</a:t>
            </a:r>
            <a:endParaRPr lang="en-US" sz="3600" i="1" dirty="0"/>
          </a:p>
        </p:txBody>
      </p:sp>
      <p:sp>
        <p:nvSpPr>
          <p:cNvPr id="7" name="Shape 93">
            <a:extLst>
              <a:ext uri="{FF2B5EF4-FFF2-40B4-BE49-F238E27FC236}">
                <a16:creationId xmlns:a16="http://schemas.microsoft.com/office/drawing/2014/main" xmlns="" id="{847A749E-72D5-5F4C-A571-826A3FF3797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02325" y="4045973"/>
            <a:ext cx="2558898" cy="93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44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</a:pPr>
            <a:r>
              <a:rPr lang="en-US" sz="2800" i="0" u="none" strike="noStrike" cap="none" dirty="0">
                <a:solidFill>
                  <a:srgbClr val="0C0C0C"/>
                </a:solidFill>
                <a:latin typeface="+mj-lt"/>
                <a:ea typeface="Questrial"/>
                <a:cs typeface="Questrial"/>
                <a:sym typeface="Questrial"/>
              </a:rPr>
              <a:t>2019 Q&amp;A</a:t>
            </a:r>
          </a:p>
          <a:p>
            <a:pPr marL="9144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</a:pPr>
            <a:r>
              <a:rPr lang="en-US" sz="2800" i="0" u="none" strike="noStrike" cap="none" dirty="0">
                <a:solidFill>
                  <a:srgbClr val="0C0C0C"/>
                </a:solidFill>
                <a:latin typeface="+mj-lt"/>
                <a:ea typeface="Questrial"/>
                <a:cs typeface="Questrial"/>
                <a:sym typeface="Questrial"/>
              </a:rPr>
              <a:t>Session </a:t>
            </a:r>
            <a:endParaRPr sz="2800" i="0" u="none" strike="noStrike" cap="none" dirty="0">
              <a:solidFill>
                <a:srgbClr val="0C0C0C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8" name="Shape 91">
            <a:extLst>
              <a:ext uri="{FF2B5EF4-FFF2-40B4-BE49-F238E27FC236}">
                <a16:creationId xmlns:a16="http://schemas.microsoft.com/office/drawing/2014/main" xmlns="" id="{83C59060-E940-EB49-8FD3-239C4CE72ADD}"/>
              </a:ext>
            </a:extLst>
          </p:cNvPr>
          <p:cNvPicPr preferRelativeResize="0"/>
          <p:nvPr/>
        </p:nvPicPr>
        <p:blipFill rotWithShape="1">
          <a:blip r:embed="rId2">
            <a:extLst/>
          </a:blip>
          <a:srcRect t="22554" b="21158"/>
          <a:stretch/>
        </p:blipFill>
        <p:spPr>
          <a:xfrm>
            <a:off x="3919486" y="3979159"/>
            <a:ext cx="1970166" cy="1129694"/>
          </a:xfrm>
          <a:prstGeom prst="rect">
            <a:avLst/>
          </a:prstGeom>
          <a:noFill/>
          <a:ln w="12700"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73C7F44-440D-6E46-B554-E6485E0911EE}"/>
              </a:ext>
            </a:extLst>
          </p:cNvPr>
          <p:cNvCxnSpPr>
            <a:cxnSpLocks/>
          </p:cNvCxnSpPr>
          <p:nvPr/>
        </p:nvCxnSpPr>
        <p:spPr>
          <a:xfrm>
            <a:off x="6131835" y="4064219"/>
            <a:ext cx="0" cy="91704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6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342380-F289-9044-BC39-78DC5DD2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0303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51B7C-1A6F-8F48-B57B-52473138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462690"/>
            <a:ext cx="10058400" cy="1371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General Culture Overview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E66249E-B148-3745-BB4B-E6D34E171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582207"/>
              </p:ext>
            </p:extLst>
          </p:nvPr>
        </p:nvGraphicFramePr>
        <p:xfrm>
          <a:off x="810407" y="1450961"/>
          <a:ext cx="10571185" cy="470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673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93EF527E-76C9-48D0-AD8D-3694C5FCE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6F0B011F-6C65-4AC1-9953-6861E70AAB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6CD7F-3648-6241-935B-F99BAE48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Self-Introductions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BB6283-2B13-D545-A140-8D59CF46B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en-US" i="1" err="1"/>
              <a:t>Jiko-shoukai</a:t>
            </a:r>
            <a:r>
              <a:rPr lang="en-US"/>
              <a:t> integral during your first few weeks/months</a:t>
            </a:r>
          </a:p>
          <a:p>
            <a:r>
              <a:rPr lang="en-US"/>
              <a:t>Use standard Japanese phrases</a:t>
            </a:r>
          </a:p>
          <a:p>
            <a:pPr lvl="1"/>
            <a:r>
              <a:rPr lang="en-US" i="1" err="1"/>
              <a:t>Hajimemashite</a:t>
            </a:r>
            <a:endParaRPr lang="en-US" i="1"/>
          </a:p>
          <a:p>
            <a:pPr lvl="1"/>
            <a:r>
              <a:rPr lang="en-US" i="1" err="1"/>
              <a:t>Yoroshiku</a:t>
            </a:r>
            <a:r>
              <a:rPr lang="en-US" i="1"/>
              <a:t> </a:t>
            </a:r>
            <a:r>
              <a:rPr lang="en-US" i="1" err="1"/>
              <a:t>onegaishimasu</a:t>
            </a:r>
            <a:endParaRPr lang="en-US" i="1"/>
          </a:p>
          <a:p>
            <a:r>
              <a:rPr lang="en-US"/>
              <a:t>Last name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First name</a:t>
            </a:r>
          </a:p>
          <a:p>
            <a:r>
              <a:rPr lang="en-US"/>
              <a:t>Occupation</a:t>
            </a:r>
          </a:p>
          <a:p>
            <a:r>
              <a:rPr lang="en-US"/>
              <a:t>Bow (not while talking)</a:t>
            </a:r>
          </a:p>
          <a:p>
            <a:pPr lvl="1"/>
            <a:r>
              <a:rPr lang="en-US"/>
              <a:t>Deep bow</a:t>
            </a:r>
          </a:p>
          <a:p>
            <a:r>
              <a:rPr lang="en-US">
                <a:sym typeface="Wingdings" pitchFamily="2" charset="2"/>
              </a:rPr>
              <a:t>Exchange business cards (and/or gifts)</a:t>
            </a:r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D79361-647C-6A4B-BE36-7829147C8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170" y="755348"/>
            <a:ext cx="3318953" cy="22485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34D5D4-9B50-E746-B733-D5B5B80BC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170" y="3711302"/>
            <a:ext cx="3321198" cy="22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3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94965-9078-E241-BE3A-60D81131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643464"/>
            <a:ext cx="5447250" cy="164592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Everyday Etiquette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F45042-AEC9-4B91-860A-994157883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B7BCF8-0384-41F0-BF6F-C8642DBCD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0F3D74-4EE1-AE4C-A41C-A3CE113B4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193" y="809244"/>
            <a:ext cx="2539322" cy="25393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A3055-6E7C-994F-BC32-D654E65EF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72" y="3509431"/>
            <a:ext cx="3385764" cy="25393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FCE435-4493-0F43-B774-87A48C815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150533"/>
            <a:ext cx="5447251" cy="406400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The Dos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Introduce yourself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Bow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Dress modestly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Remember your role as a ‘cultural ambassador’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Address with last name and honorifics (</a:t>
            </a:r>
            <a:r>
              <a:rPr lang="en-US" sz="1400" i="1" dirty="0"/>
              <a:t>-san</a:t>
            </a:r>
            <a:r>
              <a:rPr lang="en-US" sz="1400" dirty="0"/>
              <a:t>, -</a:t>
            </a:r>
            <a:r>
              <a:rPr lang="en-US" sz="1400" i="1" dirty="0"/>
              <a:t>sensei</a:t>
            </a:r>
            <a:r>
              <a:rPr lang="en-US" sz="1400" dirty="0"/>
              <a:t>, etc.)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Sort trash properly!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chemeClr val="accent1"/>
                </a:solidFill>
              </a:rPr>
              <a:t>The Don’ts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Give handshakes or hugs as greetings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Wear outdoor shoes indoors (if there are indoor shoe rules)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Talk loudly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Talk highly about yourself too much</a:t>
            </a:r>
          </a:p>
        </p:txBody>
      </p:sp>
    </p:spTree>
    <p:extLst>
      <p:ext uri="{BB962C8B-B14F-4D97-AF65-F5344CB8AC3E}">
        <p14:creationId xmlns:p14="http://schemas.microsoft.com/office/powerpoint/2010/main" val="291177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BD6BE-125B-AF4D-BD2B-88A3EBCB6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804" y="579626"/>
            <a:ext cx="5982741" cy="164592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Workplace Etiquette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F45042-AEC9-4B91-860A-994157883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B7BCF8-0384-41F0-BF6F-C8642DBCD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2C9AC5-8490-6746-B291-B8095FB7D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85" y="809244"/>
            <a:ext cx="2462138" cy="2539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7909D1-BB44-7F4C-BB76-C4536E1ED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10" y="3509431"/>
            <a:ext cx="3408487" cy="25393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9D0C70-2325-424D-A8D1-7A8D6F3C1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550" y="2078905"/>
            <a:ext cx="5447251" cy="382320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accent1"/>
                </a:solidFill>
              </a:rPr>
              <a:t>The Dos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Give a greeting when arriving and leaving every day</a:t>
            </a:r>
          </a:p>
          <a:p>
            <a:pPr lvl="1">
              <a:lnSpc>
                <a:spcPct val="90000"/>
              </a:lnSpc>
            </a:pPr>
            <a:r>
              <a:rPr lang="ja-JP" altLang="en-US"/>
              <a:t>おはようございます </a:t>
            </a:r>
            <a:r>
              <a:rPr lang="en-US" altLang="ja-JP" dirty="0"/>
              <a:t>(</a:t>
            </a:r>
            <a:r>
              <a:rPr lang="en-US" i="1" dirty="0"/>
              <a:t>Ohayo </a:t>
            </a:r>
            <a:r>
              <a:rPr lang="en-US" i="1" dirty="0" err="1"/>
              <a:t>gozaimasu</a:t>
            </a:r>
            <a:r>
              <a:rPr lang="en-US" i="1" dirty="0"/>
              <a:t>)</a:t>
            </a:r>
          </a:p>
          <a:p>
            <a:pPr lvl="1">
              <a:lnSpc>
                <a:spcPct val="90000"/>
              </a:lnSpc>
            </a:pPr>
            <a:r>
              <a:rPr lang="ja" altLang="en-US" dirty="0"/>
              <a:t>お先に失礼します</a:t>
            </a:r>
            <a:r>
              <a:rPr lang="en-US" altLang="ja" dirty="0"/>
              <a:t> (</a:t>
            </a:r>
            <a:r>
              <a:rPr lang="en-US" i="1" dirty="0"/>
              <a:t>O-</a:t>
            </a:r>
            <a:r>
              <a:rPr lang="en-US" i="1" dirty="0" err="1"/>
              <a:t>saki</a:t>
            </a:r>
            <a:r>
              <a:rPr lang="en-US" i="1" dirty="0"/>
              <a:t> </a:t>
            </a:r>
            <a:r>
              <a:rPr lang="en-US" i="1" dirty="0" err="1"/>
              <a:t>ni</a:t>
            </a:r>
            <a:r>
              <a:rPr lang="en-US" i="1" dirty="0"/>
              <a:t> </a:t>
            </a:r>
            <a:r>
              <a:rPr lang="en-US" i="1" dirty="0" err="1"/>
              <a:t>shitsureshimasu</a:t>
            </a:r>
            <a:r>
              <a:rPr lang="en-US" i="1" dirty="0"/>
              <a:t>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Use </a:t>
            </a:r>
            <a:r>
              <a:rPr lang="en-US" sz="1600" dirty="0" err="1"/>
              <a:t>keigo</a:t>
            </a:r>
            <a:r>
              <a:rPr lang="en-US" sz="1600" dirty="0"/>
              <a:t> or ‘long-form’ Japanese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Bow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‘Test the water’ (</a:t>
            </a:r>
            <a:r>
              <a:rPr lang="ja-JP" altLang="en-US" sz="1600"/>
              <a:t>根回し</a:t>
            </a:r>
            <a:r>
              <a:rPr lang="en-US" altLang="ja-JP" sz="1600" dirty="0"/>
              <a:t> </a:t>
            </a:r>
            <a:r>
              <a:rPr lang="ja-JP" altLang="en-US" sz="1600"/>
              <a:t>ねまわし</a:t>
            </a:r>
            <a:r>
              <a:rPr lang="en-US" altLang="ja-JP" sz="1600" dirty="0"/>
              <a:t>)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At work related </a:t>
            </a:r>
            <a:r>
              <a:rPr lang="en-US" sz="1600" i="1" dirty="0"/>
              <a:t>enkai/</a:t>
            </a:r>
            <a:r>
              <a:rPr lang="en-US" sz="1600" i="1" dirty="0" err="1"/>
              <a:t>nomikai</a:t>
            </a:r>
            <a:endParaRPr lang="en-US" sz="1600" i="1" dirty="0"/>
          </a:p>
          <a:p>
            <a:pPr lvl="1">
              <a:lnSpc>
                <a:spcPct val="90000"/>
              </a:lnSpc>
            </a:pPr>
            <a:r>
              <a:rPr lang="en-US" dirty="0"/>
              <a:t>Many rules for pouring drinks and drinking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Leave </a:t>
            </a:r>
            <a:r>
              <a:rPr lang="en-US" i="1" dirty="0"/>
              <a:t>enkai</a:t>
            </a:r>
            <a:r>
              <a:rPr lang="en-US" dirty="0"/>
              <a:t> conversations at the </a:t>
            </a:r>
            <a:r>
              <a:rPr lang="en-US" i="1" dirty="0"/>
              <a:t>enkai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accent1"/>
                </a:solidFill>
              </a:rPr>
              <a:t>The Don’ts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Refrain from private life conversations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Be late!</a:t>
            </a:r>
          </a:p>
          <a:p>
            <a:pPr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337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65B2778-6678-45B6-9A79-C0910CFCA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F81F37-7376-B74B-8E50-6041EDD63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Public Transit/Driving Etiquette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7568C3-35AA-2D43-AB4A-2882BF10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3"/>
            <a:ext cx="6281928" cy="398034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accent1"/>
                </a:solidFill>
              </a:rPr>
              <a:t>Dos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Stand to the left side (Kanto) or right side (Kansai) of the escalator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Line up for the train (if at a busy station)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Move to the side when train doors open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Give seat up to those who need it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Use hazard lights to say ‘thank you’ when driving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chemeClr val="accent1"/>
                </a:solidFill>
              </a:rPr>
              <a:t>Don’ts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Talk on your phone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Chat loudly (esp. rush hour times)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Honk horn (unless necessary)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Keep backpack on in crowded trains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82C57F61-3F6E-4BE5-B964-003AA9B35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74B5C1-64BB-1841-83DF-009A934FB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" r="2" b="2"/>
          <a:stretch/>
        </p:blipFill>
        <p:spPr>
          <a:xfrm>
            <a:off x="8319528" y="1040524"/>
            <a:ext cx="3318836" cy="47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8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98404-3BDE-1C45-9865-57E3BA358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Eating Etiquette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3FC67B06-867A-4D0B-8E72-3D1CBBABF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742DA6F1-EE0D-4BF0-B5FE-BF303A6B8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126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EED522-8EFF-F34E-BEBB-E2CB7C0E4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41" r="4" b="26246"/>
          <a:stretch/>
        </p:blipFill>
        <p:spPr>
          <a:xfrm>
            <a:off x="820198" y="809244"/>
            <a:ext cx="3639312" cy="2539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A99B81-3BDB-E143-9C03-B7DDC58E6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" r="411" b="4"/>
          <a:stretch/>
        </p:blipFill>
        <p:spPr>
          <a:xfrm>
            <a:off x="701666" y="3509431"/>
            <a:ext cx="3889052" cy="25393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76D66D-F39D-A647-AD68-21B976DA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336800"/>
            <a:ext cx="5447251" cy="36342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Dos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Learn how to use chopsticks (and chopstick etiquette)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Hold dishes close to your mouth when eating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Stay </a:t>
            </a:r>
            <a:r>
              <a:rPr lang="en-US" sz="1600" i="1" dirty="0" err="1"/>
              <a:t>itadakimasu</a:t>
            </a:r>
            <a:r>
              <a:rPr lang="en-US" sz="1600" dirty="0"/>
              <a:t> before and </a:t>
            </a:r>
            <a:r>
              <a:rPr lang="en-US" sz="1600" i="1" dirty="0" err="1"/>
              <a:t>gochisousama</a:t>
            </a:r>
            <a:r>
              <a:rPr lang="en-US" sz="1600" dirty="0"/>
              <a:t> after meals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Make noises when eating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Don’ts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Pass food between chopsticks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Waste food (esp. at school lunches)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Eat and walk (exception: festivals)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Tip the waiter (no tipping)</a:t>
            </a:r>
          </a:p>
        </p:txBody>
      </p:sp>
    </p:spTree>
    <p:extLst>
      <p:ext uri="{BB962C8B-B14F-4D97-AF65-F5344CB8AC3E}">
        <p14:creationId xmlns:p14="http://schemas.microsoft.com/office/powerpoint/2010/main" val="356177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5ADE5-3FA6-A54E-9D67-560CA95E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accent1"/>
                </a:solidFill>
              </a:rPr>
              <a:t>How to Address Culture-related Frustrations/Emotions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17F7BD1-41C8-4728-8A67-B9BA0214A1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0E1194C-6532-48CC-94C3-3A5B2A3696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7C2ADB7-F8D0-459A-9B52-42CE6733E1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0CA429-D4B0-0B47-BD14-FE585B1D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73" y="1113594"/>
            <a:ext cx="3000193" cy="2115135"/>
          </a:xfrm>
          <a:prstGeom prst="rect">
            <a:avLst/>
          </a:prstGeom>
        </p:spPr>
      </p:pic>
      <p:pic>
        <p:nvPicPr>
          <p:cNvPr id="5" name="Picture 4" descr="https://notesfromthetarmac.files.wordpress.com/2011/10/cultural_iceberg.png">
            <a:extLst>
              <a:ext uri="{FF2B5EF4-FFF2-40B4-BE49-F238E27FC236}">
                <a16:creationId xmlns:a16="http://schemas.microsoft.com/office/drawing/2014/main" xmlns="" id="{EAD83D48-0BC8-D342-981B-C532E495247D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142" y="3728260"/>
            <a:ext cx="3311579" cy="185974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2AA05-BC7F-F443-B3F5-41913CA69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2918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/>
              <a:t>Use </a:t>
            </a:r>
            <a:r>
              <a:rPr lang="en-US" sz="1700" i="1"/>
              <a:t>realistic cultural empathy</a:t>
            </a:r>
            <a:r>
              <a:rPr lang="en-US" sz="1700"/>
              <a:t>!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Put yourself in the other person’s shoes</a:t>
            </a:r>
          </a:p>
          <a:p>
            <a:pPr>
              <a:lnSpc>
                <a:spcPct val="90000"/>
              </a:lnSpc>
            </a:pPr>
            <a:r>
              <a:rPr lang="en-US" sz="1700"/>
              <a:t>Know yourself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Practice self-reflection/introspectiveness or mindfulness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How will your message be received?</a:t>
            </a:r>
          </a:p>
          <a:p>
            <a:pPr>
              <a:lnSpc>
                <a:spcPct val="90000"/>
              </a:lnSpc>
            </a:pPr>
            <a:r>
              <a:rPr lang="en-US" sz="1700"/>
              <a:t>Remind yourself you are the visitor in someone else’s country</a:t>
            </a:r>
          </a:p>
          <a:p>
            <a:pPr>
              <a:lnSpc>
                <a:spcPct val="90000"/>
              </a:lnSpc>
            </a:pPr>
            <a:r>
              <a:rPr lang="en-US" sz="1700"/>
              <a:t>Emotional intelligence </a:t>
            </a:r>
          </a:p>
          <a:p>
            <a:pPr>
              <a:lnSpc>
                <a:spcPct val="90000"/>
              </a:lnSpc>
            </a:pPr>
            <a:r>
              <a:rPr lang="en-US" sz="1700"/>
              <a:t>Get together with your expat friends to decompress</a:t>
            </a:r>
          </a:p>
          <a:p>
            <a:pPr>
              <a:lnSpc>
                <a:spcPct val="9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28790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AF8CC-C79F-D548-9CDF-1FC9BEF3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614885"/>
            <a:ext cx="5029200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Final Advice/Tips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B23602-A53B-2A41-896C-CA9D69978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967656"/>
            <a:ext cx="4754880" cy="3749040"/>
          </a:xfrm>
        </p:spPr>
        <p:txBody>
          <a:bodyPr>
            <a:normAutofit/>
          </a:bodyPr>
          <a:lstStyle/>
          <a:p>
            <a:r>
              <a:rPr lang="en-US" sz="2000" dirty="0"/>
              <a:t>Do your homework!!</a:t>
            </a:r>
          </a:p>
          <a:p>
            <a:pPr lvl="1"/>
            <a:r>
              <a:rPr lang="en-US" dirty="0"/>
              <a:t>Anticipate </a:t>
            </a:r>
            <a:r>
              <a:rPr lang="en-US" dirty="0">
                <a:sym typeface="Wingdings" pitchFamily="2" charset="2"/>
              </a:rPr>
              <a:t> adapt</a:t>
            </a:r>
            <a:endParaRPr lang="en-US" dirty="0"/>
          </a:p>
          <a:p>
            <a:r>
              <a:rPr lang="en-US" sz="2000" dirty="0"/>
              <a:t>Keep an open mind</a:t>
            </a:r>
          </a:p>
          <a:p>
            <a:r>
              <a:rPr lang="en-US" sz="2000" dirty="0"/>
              <a:t>Approach each new and unfamiliar situation cautiously and respectfully</a:t>
            </a:r>
          </a:p>
          <a:p>
            <a:pPr lvl="1"/>
            <a:r>
              <a:rPr lang="en-US" sz="1800" dirty="0"/>
              <a:t>Observe first and then act</a:t>
            </a:r>
          </a:p>
          <a:p>
            <a:r>
              <a:rPr lang="en-US" sz="2000" dirty="0"/>
              <a:t>Observe and take note!</a:t>
            </a:r>
          </a:p>
          <a:p>
            <a:r>
              <a:rPr lang="en-US" sz="2000" dirty="0"/>
              <a:t>Making mistakes is part of the process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86F2D8-319A-CE4A-95EC-EE287FBE2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1986485"/>
            <a:ext cx="4754880" cy="3749040"/>
          </a:xfrm>
        </p:spPr>
        <p:txBody>
          <a:bodyPr/>
          <a:lstStyle/>
          <a:p>
            <a:r>
              <a:rPr lang="en-US" sz="2000" dirty="0"/>
              <a:t>Tofugu (&amp; other JPN related websites)</a:t>
            </a:r>
          </a:p>
          <a:p>
            <a:r>
              <a:rPr lang="en-US" sz="2000" dirty="0"/>
              <a:t>JET-related Facebook groups</a:t>
            </a:r>
          </a:p>
          <a:p>
            <a:r>
              <a:rPr lang="en-US" sz="2000" i="1" dirty="0"/>
              <a:t>The Japanese Mind</a:t>
            </a:r>
            <a:r>
              <a:rPr lang="en-US" sz="2000" dirty="0"/>
              <a:t> by Osamu </a:t>
            </a:r>
            <a:r>
              <a:rPr lang="en-US" sz="2000" dirty="0" err="1"/>
              <a:t>Ikeno</a:t>
            </a:r>
            <a:r>
              <a:rPr lang="en-US" sz="2000" dirty="0"/>
              <a:t> and Roger J. Davies</a:t>
            </a:r>
          </a:p>
          <a:p>
            <a:r>
              <a:rPr lang="en-US" sz="2000" dirty="0"/>
              <a:t>Predecessor/ALTs/CIRs in your placement</a:t>
            </a:r>
          </a:p>
          <a:p>
            <a:r>
              <a:rPr lang="en-US" sz="2000" dirty="0"/>
              <a:t> 2019 JET Program Survival Guide!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B6A554A-C649-C84B-9C02-0621C87F5377}"/>
              </a:ext>
            </a:extLst>
          </p:cNvPr>
          <p:cNvSpPr txBox="1">
            <a:spLocks/>
          </p:cNvSpPr>
          <p:nvPr/>
        </p:nvSpPr>
        <p:spPr>
          <a:xfrm>
            <a:off x="6316134" y="614885"/>
            <a:ext cx="5029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Useful Resources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F32DEDB4-9921-2E41-8212-A60B188DDC98}"/>
              </a:ext>
            </a:extLst>
          </p:cNvPr>
          <p:cNvSpPr/>
          <p:nvPr/>
        </p:nvSpPr>
        <p:spPr>
          <a:xfrm>
            <a:off x="745067" y="777240"/>
            <a:ext cx="5076613" cy="5303520"/>
          </a:xfrm>
          <a:prstGeom prst="frame">
            <a:avLst>
              <a:gd name="adj1" fmla="val 82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5EAA8AFE-D7A2-F045-B042-69A31E89A1B3}"/>
              </a:ext>
            </a:extLst>
          </p:cNvPr>
          <p:cNvSpPr/>
          <p:nvPr/>
        </p:nvSpPr>
        <p:spPr>
          <a:xfrm>
            <a:off x="6233162" y="777240"/>
            <a:ext cx="5076613" cy="5303520"/>
          </a:xfrm>
          <a:prstGeom prst="frame">
            <a:avLst>
              <a:gd name="adj1" fmla="val 82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34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535</Words>
  <Application>Microsoft Office PowerPoint</Application>
  <PresentationFormat>Custom</PresentationFormat>
  <Paragraphs>103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Savon</vt:lpstr>
      <vt:lpstr>Japanese Etiquette: A Basic Introduction</vt:lpstr>
      <vt:lpstr>General Culture Overview</vt:lpstr>
      <vt:lpstr>Self-Introductions</vt:lpstr>
      <vt:lpstr>Everyday Etiquette</vt:lpstr>
      <vt:lpstr>Workplace Etiquette</vt:lpstr>
      <vt:lpstr>Public Transit/Driving Etiquette</vt:lpstr>
      <vt:lpstr>Eating Etiquette</vt:lpstr>
      <vt:lpstr>How to Address Culture-related Frustrations/Emotions</vt:lpstr>
      <vt:lpstr>Final Advice/Tips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Etiquette: A Basic Introduction</dc:title>
  <dc:creator>Melinda Marquardt</dc:creator>
  <cp:lastModifiedBy>JORDAN MERYL</cp:lastModifiedBy>
  <cp:revision>2</cp:revision>
  <dcterms:created xsi:type="dcterms:W3CDTF">2019-06-18T21:00:30Z</dcterms:created>
  <dcterms:modified xsi:type="dcterms:W3CDTF">2019-06-18T21:05:48Z</dcterms:modified>
</cp:coreProperties>
</file>